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81"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4" r:id="rId104"/>
    <p:sldId id="365" r:id="rId105"/>
    <p:sldId id="366" r:id="rId106"/>
    <p:sldId id="367" r:id="rId107"/>
    <p:sldId id="368" r:id="rId108"/>
    <p:sldId id="369" r:id="rId109"/>
    <p:sldId id="370" r:id="rId110"/>
    <p:sldId id="371" r:id="rId111"/>
    <p:sldId id="372" r:id="rId112"/>
    <p:sldId id="373" r:id="rId113"/>
    <p:sldId id="374" r:id="rId114"/>
    <p:sldId id="375" r:id="rId115"/>
    <p:sldId id="377" r:id="rId116"/>
    <p:sldId id="378" r:id="rId117"/>
    <p:sldId id="379" r:id="rId118"/>
    <p:sldId id="380" r:id="rId1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35" d="100"/>
          <a:sy n="35" d="100"/>
        </p:scale>
        <p:origin x="-461"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ELAR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ELAR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Fifth Grade ELAR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Fifth Grade ELAR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Fluency. Students read grade-level text with fluency and comprehension</a:t>
            </a:r>
            <a:r>
              <a:rPr lang="en-US" dirty="0" smtClean="0"/>
              <a:t>. [</a:t>
            </a:r>
            <a:r>
              <a:rPr lang="en-US" dirty="0"/>
              <a:t>5.1]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contrast the themes or moral lessons of several works of fiction from various cultures.[5.3A]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33847609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generate a research plan for gathering relevant information about the major research question.[5.23B]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63844243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gather.[5.24]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54763550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follow the research plan to collect data from a range of print and electronic resources (e.g., reference texts, periodicals, web pages, online sources) and data from experts</a:t>
            </a:r>
            <a:r>
              <a:rPr lang="en-US" dirty="0" smtClean="0"/>
              <a:t>. [</a:t>
            </a:r>
            <a:r>
              <a:rPr lang="en-US" dirty="0"/>
              <a:t>5.24A]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40536723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primary and secondary sources.[5.24B]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01135523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record data, utilizing available technology (e.g., word processors) in order to see the relationships between ideas, and convert graphic / visual data (e.g., charts, diagrams, timelines) into written notes.[5.24C]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71149685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identify the source of notes (e.g., author, title, page number) and record bibliographic information concerning those sources according to a standard format.[5.24D]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926802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paraphrasing and plagiarism and identify the importance of citing valid and reliable sources</a:t>
            </a:r>
            <a:r>
              <a:rPr lang="en-US" dirty="0" smtClean="0"/>
              <a:t>.[</a:t>
            </a:r>
            <a:r>
              <a:rPr lang="en-US" dirty="0"/>
              <a:t>5.24E]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1368976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Synthesizing Information. Students clarify research questions and evaluate and synthesize collected information.[5.25]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1613428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refine the major research question, if necessary, guided by the answers to a secondary set of questions.[5.25A]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0728170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relevance, validity, and reliability of sources for the research</a:t>
            </a:r>
            <a:r>
              <a:rPr lang="en-US" dirty="0" smtClean="0"/>
              <a:t>. [</a:t>
            </a:r>
            <a:r>
              <a:rPr lang="en-US" dirty="0"/>
              <a:t>5.25B]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4199088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phenomena explained in origin myths from various cultures.[5.3B]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95450967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 Organizing and Presenting Ideas. Students organize and present their ideas and information according to the purpose of the research and their audience.[5.26]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96827594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fr-FR" dirty="0"/>
              <a:t>compiles important information </a:t>
            </a:r>
            <a:r>
              <a:rPr lang="fr-FR" dirty="0" err="1"/>
              <a:t>from</a:t>
            </a:r>
            <a:r>
              <a:rPr lang="fr-FR" dirty="0"/>
              <a:t> multiple sources.[5.26A]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12101133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develops a topic sentence, summarizes findings, and uses evidence to support conclusions</a:t>
            </a:r>
            <a:r>
              <a:rPr lang="en-US" dirty="0" smtClean="0"/>
              <a:t>.[</a:t>
            </a:r>
            <a:r>
              <a:rPr lang="en-US" dirty="0"/>
              <a:t>5.26B]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62427827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presents the findings in a consistent format.[5.26C]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65389500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uses quotations to support ideas and an appropriate form of documentation to acknowledge sources (e.g., bibliography, works cited</a:t>
            </a:r>
            <a:r>
              <a:rPr lang="en-US" dirty="0" smtClean="0"/>
              <a:t>). [</a:t>
            </a:r>
            <a:r>
              <a:rPr lang="en-US" dirty="0"/>
              <a:t>5.26D]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41574386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 / Listening. Students use comprehension skills to listen attentively to others in formal and informal settings. Students continue to apply earlier standards with greater complexity</a:t>
            </a:r>
            <a:r>
              <a:rPr lang="en-US" dirty="0" smtClean="0"/>
              <a:t>. [</a:t>
            </a:r>
            <a:r>
              <a:rPr lang="en-US" dirty="0"/>
              <a:t>5.27]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68895317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listen to and interpret a speaker's messages (both verbal and nonverbal) and ask questions to clarify the speaker's purpose or perspective.[5.27A]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87500149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follow, restate, and give oral instructions that include multiple action steps.[5.27B]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51904547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both main and supporting ideas in the speaker's message.[5.27C]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035974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effect of a historical event or movement on the theme of a work of literature.[5.3C]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966392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Poetry. Students understand, make inferences and draw conclusions about the structure and elements of poetry and provide evidence from text to support their understanding.[5.4]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850567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how poets use sound effects (e.g., alliteration, internal rhyme, onomatopoeia, rhyme scheme) to reinforce meaning in poems.[5.4A]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66356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Drama. Students understand, make inferences and draw conclusions about the structure and elements of drama and provide evidence from text to support their understanding.[5.5]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114830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the similarities and differences between an original text and its dramatic adaptation.[5.5A]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67778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Fiction. Students understand, make inferences and draw conclusions about the structure and elements of fiction and provide evidence from text to support their understanding.[5.6]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246293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incidents that advance the story or novel, explaining how each incident gives rise to or foreshadows future events.[5.6A]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258643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roles and functions of characters in various plots, including their relationships and conflicts.[5.6B]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28339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aloud grade-level stories with fluency (rate, accuracy, expression, appropriate phrasing) and comprehension</a:t>
            </a:r>
            <a:r>
              <a:rPr lang="en-US" dirty="0" smtClean="0"/>
              <a:t>. [</a:t>
            </a:r>
            <a:r>
              <a:rPr lang="en-US" dirty="0"/>
              <a:t>5.1A]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083599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different forms of third-person points of view in stories.[5.6C]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213361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Literary Nonfiction. Students understand, make inferences and draw conclusions about the varied structural patterns and features of literary nonfiction and provide evidence from text to support their </a:t>
            </a:r>
            <a:r>
              <a:rPr lang="en-US" dirty="0" smtClean="0"/>
              <a:t>understanding.</a:t>
            </a:r>
          </a:p>
          <a:p>
            <a:r>
              <a:rPr lang="en-US" dirty="0" smtClean="0"/>
              <a:t>[5.7</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08735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identify the literary language and devices used in biographies and autobiographies, including how authors present major events in a person's life.[5.7A]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621625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Sensory Language. Students understand, make inferences and draw conclusions about how an author's sensory language creates imagery in literary text and provide evidence from text to support their understanding</a:t>
            </a:r>
            <a:r>
              <a:rPr lang="en-US" dirty="0" smtClean="0"/>
              <a:t>. [</a:t>
            </a:r>
            <a:r>
              <a:rPr lang="en-US" dirty="0"/>
              <a:t>5.8]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165328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impact of sensory details, imagery, and figurative language in literary text.[5.8A]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780692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Text / Independent Reading. Students read independently for sustained periods of time and produce evidence of their reading.[5.9]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672007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 independently for a sustained period of time and summarize or paraphrase what the reading was about, maintaining meaning and logical order (e.g., generate a reading log or journal; participate in book talks).[5.9A]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073099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their </a:t>
            </a:r>
            <a:r>
              <a:rPr lang="en-US" dirty="0" smtClean="0"/>
              <a:t>understanding.[5.10</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878969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conclusions from the information presented by an author and evaluate how well the author's purpose was achieved.[5.10A]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712423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Expository Text. Students analyze, make inferences and draw conclusions about expository text and provide evidence from text to support their understanding.[5.11]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168855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Vocabulary Development. Students understand new vocabulary and use it when reading and writing.[5.2]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0745764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summarize the main ideas and supporting details in a text in ways that maintain meaning and logical order.[5.11A]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2608336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facts in text and verify them through established methods.[5.11B]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265924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analyze how the organizational pattern of a text (e.g., cause-and-effect, compare-and-contrast, sequential order, logical order, classification schemes) influences the relationships among the ideas</a:t>
            </a:r>
            <a:r>
              <a:rPr lang="en-US" dirty="0" smtClean="0"/>
              <a:t>. [</a:t>
            </a:r>
            <a:r>
              <a:rPr lang="en-US" dirty="0"/>
              <a:t>5.11C]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1771519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multiple text features and graphics to gain an overview of the contents of text and to locate information.[5.11D]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4692420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synthesize and make logical connections between ideas within a text and across two or three texts representing similar or different genres</a:t>
            </a:r>
            <a:r>
              <a:rPr lang="en-US" dirty="0" smtClean="0"/>
              <a:t>. [</a:t>
            </a:r>
            <a:r>
              <a:rPr lang="en-US" dirty="0"/>
              <a:t>5.11E]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9888164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Persuasive Text. Students analyze, make inferences and draw conclusions about persuasive text and provide evidence from text to support their analysis.[5.12]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2369523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identify the author's viewpoint or position and explain the basic relationships among ideas (e.g., parallelism, comparison, causality) in the argument.[5.12A]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3807566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exaggerated, contradictory, or misleading statements in text.[5.12B]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7042707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Informational Text / Procedural Texts. Students understand how to glean and use information in procedural texts and documents.[5.13]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359102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interpret details from procedural text to complete a task, solve a problem, or perform procedures.[5.13A]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7021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meaning of grade-level academic English words derived from Latin, Greek, or other linguistic roots and affixes.[5.2A]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1171320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interpret factual or quantitative information presented in maps, charts, illustrations, graphs, timelines, tables, and diagrams.[5.13B]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797686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Media Literacy. Students use comprehension skills to analyze how words, images, graphics, and sounds work together in various forms to impact meaning. Students continue to apply earlier standards with greater depth in increasingly more </a:t>
            </a:r>
            <a:r>
              <a:rPr lang="en-US" dirty="0" smtClean="0"/>
              <a:t>complex texts.[5.14</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4996096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explain how messages conveyed in various forms of media are presented differently (e.g., documentaries, online information, televised news</a:t>
            </a:r>
            <a:r>
              <a:rPr lang="en-US" dirty="0" smtClean="0"/>
              <a:t>). [</a:t>
            </a:r>
            <a:r>
              <a:rPr lang="en-US" dirty="0"/>
              <a:t>5.14A]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4427724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consider the difference in techniques used in media (e.g., commercials, documentaries, news).[5.14B]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7144555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point of view of media presentations.[5.14C]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4990197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various digital media venues for levels of formality and informality.[5.14D]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1016988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Literary Texts. Students write literary texts to express their ideas and feelings about real or imagined people, events, and ideas</a:t>
            </a:r>
            <a:r>
              <a:rPr lang="en-US" dirty="0" smtClean="0"/>
              <a:t>. [</a:t>
            </a:r>
            <a:r>
              <a:rPr lang="en-US" dirty="0"/>
              <a:t>5.16]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1713613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imaginative stories that include[5.16A]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41765729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imaginative stories that include a clearly defined focus, plot, and point of view.[5.16Ai]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9282320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imaginative stories that include a specific, believable setting created through the use of sensory details</a:t>
            </a:r>
            <a:r>
              <a:rPr lang="en-US" dirty="0" smtClean="0"/>
              <a:t>. [</a:t>
            </a:r>
            <a:r>
              <a:rPr lang="en-US" dirty="0"/>
              <a:t>5.16Aii]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661646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context (e.g., in-sentence restatement) to determine or clarify the meaning of unfamiliar or multiple meaning words.[5.2B]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7505726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imaginative stories that include dialogue that develops the story.[5.16Aiii]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42118967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poems using[5.16B]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6330384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poems using poetic techniques (e.g., alliteration, onomatopoeia).[5.16Bi]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5136615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poems using figurative language (e.g., similes, metaphors).[5.16Bii]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6024705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poems using graphic elements (e.g., capital letters, line length).[5.16Biii]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5122430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Writing. Students write about their own experiences.[5.17]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6758843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a personal narrative that conveys thoughts and feelings about an experience.[5.17A]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3830948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Expository and Procedural Texts. Students write expository and procedural or work-related texts to communicate ideas and information to specific audiences for specific purposes.[5.18]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6871397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multi-paragraph essays to convey information about the topic </a:t>
            </a:r>
            <a:r>
              <a:rPr lang="en-US" dirty="0" smtClean="0"/>
              <a:t>that:[</a:t>
            </a:r>
            <a:r>
              <a:rPr lang="en-US" dirty="0"/>
              <a:t>5.18A]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0260389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multi-paragraph essays to convey information about the topic that present effective introductions and concluding paragraphs.[5.18Ai]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937014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produce analogies with known antonyms and synonyms.[5.2C]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42914780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create multi-paragraph essays to convey information about the topic that guide and inform the reader's understanding of key ideas and evidence.[5.18Aii]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0365833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create multi-paragraph essays to convey information about the topic that include specific facts, details, and examples in an appropriately organized structure.[5.18Aiii]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3367678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create multi-paragraph essays to convey information about the topic that use a variety of sentence structures and transitions to link paragraphs</a:t>
            </a:r>
            <a:r>
              <a:rPr lang="en-US" dirty="0" smtClean="0"/>
              <a:t>. [</a:t>
            </a:r>
            <a:r>
              <a:rPr lang="en-US" dirty="0"/>
              <a:t>5.18Aiv]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1810075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formal and informal letters that convey ideas, include important information, demonstrate a sense of closure, and use appropriate conventions (e.g., date, salutation, closing).[5.18B]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3737387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responses to literary or expository texts and provide evidence from the text to demonstrate understanding</a:t>
            </a:r>
            <a:r>
              <a:rPr lang="en-US" dirty="0" smtClean="0"/>
              <a:t>. [</a:t>
            </a:r>
            <a:r>
              <a:rPr lang="en-US" dirty="0"/>
              <a:t>5.18C]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4269912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Persuasive Texts. Students write persuasive texts to influence the attitudes or actions of a specific audience on specific issues.[5.19]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7528114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write persuasive essays for appropriate audiences that establish a position and include sound reasoning, detailed and relevant evidence, and consideration of alternatives.[5.19A]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780779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Conventions. Students understand the function of and use the conventions of academic language when speaking and writing. Students continue to apply earlier standards with greater complexity.[5.20]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pic>
        <p:nvPicPr>
          <p:cNvPr id="1025" name="Picture 1" descr="https://eduphoria.birdvilleschools.net/eduphoria_icon_images/docum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eduphoria.birdvilleschools.net/eduphoria_icon_images/docum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661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and understand the function of the following parts of speech in the context of reading, writing, and </a:t>
            </a:r>
            <a:r>
              <a:rPr lang="en-US" dirty="0" smtClean="0"/>
              <a:t>speaking.</a:t>
            </a:r>
          </a:p>
          <a:p>
            <a:r>
              <a:rPr lang="en-US" dirty="0" smtClean="0"/>
              <a:t>[</a:t>
            </a:r>
            <a:r>
              <a:rPr lang="en-US" dirty="0"/>
              <a:t>5.20A]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8373893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verbs (irregular verbs and active voice).[5.20Ai]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386563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explain the meaning of common idioms, adages, and other sayings</a:t>
            </a:r>
            <a:r>
              <a:rPr lang="en-US" dirty="0" smtClean="0"/>
              <a:t>. [</a:t>
            </a:r>
            <a:r>
              <a:rPr lang="en-US" dirty="0"/>
              <a:t>5.2D]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6223060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collective nouns (e.g., class, public).[5.20Aii]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6613400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adverbs (e.g., frequency: usually, sometimes; intensity: almost, a lot).[5.20Aiv]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043890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prepositions and prepositional phrases to convey location, time, direction, or to provide details.[5.20Av]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75193769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a:t>
            </a:r>
            <a:r>
              <a:rPr lang="en-US" dirty="0" smtClean="0"/>
              <a:t>se </a:t>
            </a:r>
            <a:r>
              <a:rPr lang="en-US" dirty="0"/>
              <a:t>and understand the function of the following parts of speech in the context of reading, writing, and </a:t>
            </a:r>
            <a:r>
              <a:rPr lang="en-US" dirty="0" smtClean="0"/>
              <a:t>speaking indefinite </a:t>
            </a:r>
            <a:r>
              <a:rPr lang="en-US" dirty="0"/>
              <a:t>pronouns (e.g., all, both, nothing, anything</a:t>
            </a:r>
            <a:r>
              <a:rPr lang="en-US" dirty="0" smtClean="0"/>
              <a:t>) [5.20Avi]</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8826715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subordinating conjunctions (e.g., while, because, although, if</a:t>
            </a:r>
            <a:r>
              <a:rPr lang="en-US" dirty="0" smtClean="0"/>
              <a:t>). [</a:t>
            </a:r>
            <a:r>
              <a:rPr lang="en-US" dirty="0"/>
              <a:t>5.20Avii]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0536501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and understand the function of the following parts of speech in the context of reading, writing, and speaking transitional words (e.g., also, therefore).[5.20Aviii]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3224011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the complete subject and the complete predicate in a sentence.[5.20B]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411625068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complete simple and compound sentences with correct subject-verb agreement.[5.20C]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23905014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Handwriting, Capitalization, and Punctuation. Students write legibly and use appropriate capitalization and punctuation conventions in their compositions.[5.21]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8919488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for[5.21A]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517970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use a dictionary, a glossary, or a thesaurus (printed or electronic) to determine the meanings, syllabication, pronunciations, alternate word choices, and parts of speech of words.[5.2E]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4505410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abbreviations.[5.21Ai]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99527887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initials and acronyms.[5.21Aii]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1586749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including[5.21B]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42121170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 commas in compound sentences.[5.21Bi]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51543944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proper mechanics including italics and underlining for titles and emphasis.[5.21C]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78564896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 / Spelling. Students spell correctly.[5.22]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4320388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more advanced orthographic patterns and rules[5.22A]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09206715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spell words with more advanced orthographic patterns and rules consonant changes (e.g., / t / to / </a:t>
            </a:r>
            <a:r>
              <a:rPr lang="en-US" dirty="0" err="1"/>
              <a:t>sh</a:t>
            </a:r>
            <a:r>
              <a:rPr lang="en-US" dirty="0"/>
              <a:t> / in select, selection; / k / to / </a:t>
            </a:r>
            <a:r>
              <a:rPr lang="en-US" dirty="0" err="1"/>
              <a:t>sh</a:t>
            </a:r>
            <a:r>
              <a:rPr lang="en-US" dirty="0"/>
              <a:t> / in music, musician).[5.22Ai]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57196733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spell words with more advanced orthographic patterns and rules vowel changes (e.g., long to short in crime, criminal; long to schwa in define, definition; short to schwa in legality, legal).[5.22Aii]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40881664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spell words with more advanced orthographic patterns and rules silent and sounded consonants (e.g., haste, hasten; sign, signal; condemn, condemnation</a:t>
            </a:r>
            <a:r>
              <a:rPr lang="en-US" dirty="0" smtClean="0"/>
              <a:t>). [</a:t>
            </a:r>
            <a:r>
              <a:rPr lang="en-US" dirty="0"/>
              <a:t>5.22Aiii]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380391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understanding.[5.3</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2628086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a:t>
            </a:r>
            <a:r>
              <a:rPr lang="en-US" dirty="0" smtClean="0"/>
              <a:t>with:[</a:t>
            </a:r>
            <a:r>
              <a:rPr lang="en-US" dirty="0"/>
              <a:t>5.22B]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13992833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Greek Roots (e.g., tele, photo, graph, meter).[5.22Bi]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651647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Latin Roots (e.g., spec, </a:t>
            </a:r>
            <a:r>
              <a:rPr lang="en-US" dirty="0" err="1"/>
              <a:t>scrib</a:t>
            </a:r>
            <a:r>
              <a:rPr lang="en-US" dirty="0"/>
              <a:t>, </a:t>
            </a:r>
            <a:r>
              <a:rPr lang="en-US" dirty="0" err="1"/>
              <a:t>rupt</a:t>
            </a:r>
            <a:r>
              <a:rPr lang="en-US" dirty="0"/>
              <a:t>, port, </a:t>
            </a:r>
            <a:r>
              <a:rPr lang="en-US" dirty="0" err="1"/>
              <a:t>ject</a:t>
            </a:r>
            <a:r>
              <a:rPr lang="en-US" dirty="0"/>
              <a:t>, </a:t>
            </a:r>
            <a:r>
              <a:rPr lang="en-US" dirty="0" err="1"/>
              <a:t>dict</a:t>
            </a:r>
            <a:r>
              <a:rPr lang="en-US" dirty="0"/>
              <a:t>).[5.22Bii]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78405217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Greek suffixes (e.g., -ology, -phobia, -ism, -</a:t>
            </a:r>
            <a:r>
              <a:rPr lang="en-US" dirty="0" err="1"/>
              <a:t>ist</a:t>
            </a:r>
            <a:r>
              <a:rPr lang="en-US" dirty="0"/>
              <a:t>).[5.22Biii]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305328679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Latin derived suffixes (e.g., -able, -</a:t>
            </a:r>
            <a:r>
              <a:rPr lang="en-US" dirty="0" err="1"/>
              <a:t>ible</a:t>
            </a:r>
            <a:r>
              <a:rPr lang="en-US" dirty="0"/>
              <a:t>; -</a:t>
            </a:r>
            <a:r>
              <a:rPr lang="en-US" dirty="0" err="1"/>
              <a:t>ance</a:t>
            </a:r>
            <a:r>
              <a:rPr lang="en-US" dirty="0"/>
              <a:t>, -</a:t>
            </a:r>
            <a:r>
              <a:rPr lang="en-US" dirty="0" err="1"/>
              <a:t>ence</a:t>
            </a:r>
            <a:r>
              <a:rPr lang="en-US" dirty="0"/>
              <a:t>).[5.22Biv]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85081349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commonly confused terms (e.g., its, it's; affect, effect</a:t>
            </a:r>
            <a:r>
              <a:rPr lang="en-US" dirty="0" smtClean="0"/>
              <a:t>). [</a:t>
            </a:r>
            <a:r>
              <a:rPr lang="en-US" dirty="0"/>
              <a:t>5.22C]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8263608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spelling patterns and rules and print and electronic resources to determine and check correct spellings</a:t>
            </a:r>
            <a:r>
              <a:rPr lang="en-US" dirty="0" smtClean="0"/>
              <a:t>. [</a:t>
            </a:r>
            <a:r>
              <a:rPr lang="en-US" dirty="0"/>
              <a:t>5.22D]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286348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know how to use the spell-check function in word processing while understanding its limitations</a:t>
            </a:r>
            <a:r>
              <a:rPr lang="en-US" dirty="0" smtClean="0"/>
              <a:t>. [</a:t>
            </a:r>
            <a:r>
              <a:rPr lang="en-US" dirty="0"/>
              <a:t>5.22E]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87742379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Research Plan. Students ask open-ended research questions and develop a plan for answering them.[5.23]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2284329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brainstorm, consult with others, decide upon a topic, and formulate open-ended questions to address the major research topic.[5.23A]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Fifth Grade ELAR</a:t>
            </a:r>
            <a:endParaRPr lang="en-US" dirty="0"/>
          </a:p>
        </p:txBody>
      </p:sp>
    </p:spTree>
    <p:extLst>
      <p:ext uri="{BB962C8B-B14F-4D97-AF65-F5344CB8AC3E}">
        <p14:creationId xmlns:p14="http://schemas.microsoft.com/office/powerpoint/2010/main" val="12881237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TotalTime>
  <Words>3296</Words>
  <Application>Microsoft Office PowerPoint</Application>
  <PresentationFormat>On-screen Show (4:3)</PresentationFormat>
  <Paragraphs>357</Paragraphs>
  <Slides>118</Slides>
  <Notes>1</Notes>
  <HiddenSlides>0</HiddenSlides>
  <MMClips>0</MMClips>
  <ScaleCrop>false</ScaleCrop>
  <HeadingPairs>
    <vt:vector size="4" baseType="variant">
      <vt:variant>
        <vt:lpstr>Theme</vt:lpstr>
      </vt:variant>
      <vt:variant>
        <vt:i4>1</vt:i4>
      </vt:variant>
      <vt:variant>
        <vt:lpstr>Slide Titles</vt:lpstr>
      </vt:variant>
      <vt:variant>
        <vt:i4>118</vt:i4>
      </vt:variant>
    </vt:vector>
  </HeadingPairs>
  <TitlesOfParts>
    <vt:vector size="1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14</cp:revision>
  <dcterms:created xsi:type="dcterms:W3CDTF">2014-10-20T16:17:28Z</dcterms:created>
  <dcterms:modified xsi:type="dcterms:W3CDTF">2014-11-04T17:44:29Z</dcterms:modified>
</cp:coreProperties>
</file>