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81"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 id="371" r:id="rId111"/>
    <p:sldId id="372" r:id="rId112"/>
    <p:sldId id="373" r:id="rId113"/>
    <p:sldId id="374" r:id="rId114"/>
    <p:sldId id="375" r:id="rId115"/>
    <p:sldId id="377" r:id="rId116"/>
    <p:sldId id="378" r:id="rId117"/>
    <p:sldId id="379" r:id="rId118"/>
    <p:sldId id="380" r:id="rId1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Fifth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Fluency. Students read grade-level text with fluency and comprehension</a:t>
            </a:r>
            <a:r>
              <a:rPr lang="en-US" dirty="0" smtClean="0"/>
              <a:t>. [</a:t>
            </a:r>
            <a:r>
              <a:rPr lang="en-US" dirty="0"/>
              <a:t>5.1]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themes or moral lessons of several works of fiction from various cultures.[5.3A]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3384760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a research plan for gathering relevant information about the major research question.[5.23B]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384424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gather.[5.24]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54763550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data from a range of print and electronic resources (e.g., reference texts, periodicals, web pages, online sources) and data from experts</a:t>
            </a:r>
            <a:r>
              <a:rPr lang="en-US" dirty="0" smtClean="0"/>
              <a:t>. [</a:t>
            </a:r>
            <a:r>
              <a:rPr lang="en-US" dirty="0"/>
              <a:t>5.24A]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4053672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primary and secondary sources.[5.24B]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01135523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record data, utilizing available technology (e.g., word processors) in order to see the relationships between ideas, and convert graphic / visual data (e.g., charts, diagrams, timelines) into written notes.[5.24C]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7114968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identify the source of notes (e.g., author, title, page number) and record bibliographic information concerning those sources according to a standard format.[5.24D]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926802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paraphrasing and plagiarism and identify the importance of citing valid and reliable sources</a:t>
            </a:r>
            <a:r>
              <a:rPr lang="en-US" dirty="0" smtClean="0"/>
              <a:t>.[</a:t>
            </a:r>
            <a:r>
              <a:rPr lang="en-US" dirty="0"/>
              <a:t>5.24E]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1368976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information.[5.25]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613428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refine the major research question, if necessary, guided by the answers to a secondary set of questions.[5.25A]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0728170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relevance, validity, and reliability of sources for the research</a:t>
            </a:r>
            <a:r>
              <a:rPr lang="en-US" dirty="0" smtClean="0"/>
              <a:t>. [</a:t>
            </a:r>
            <a:r>
              <a:rPr lang="en-US" dirty="0"/>
              <a:t>5.25B]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19908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phenomena explained in origin myths from various cultures.[5.3B]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95450967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audience.[5.26]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9682759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r-FR" dirty="0"/>
              <a:t>compiles important information </a:t>
            </a:r>
            <a:r>
              <a:rPr lang="fr-FR" dirty="0" err="1"/>
              <a:t>from</a:t>
            </a:r>
            <a:r>
              <a:rPr lang="fr-FR" dirty="0"/>
              <a:t> multiple sources.[5.26A]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1210113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develops a topic sentence, summarizes findings, and uses evidence to support conclusions</a:t>
            </a:r>
            <a:r>
              <a:rPr lang="en-US" dirty="0" smtClean="0"/>
              <a:t>.[</a:t>
            </a:r>
            <a:r>
              <a:rPr lang="en-US" dirty="0"/>
              <a:t>5.26B]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6242782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presents the findings in a consistent format.[5.26C]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538950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uses quotations to support ideas and an appropriate form of documentation to acknowledge sources (e.g., bibliography, works cited</a:t>
            </a:r>
            <a:r>
              <a:rPr lang="en-US" dirty="0" smtClean="0"/>
              <a:t>). [</a:t>
            </a:r>
            <a:r>
              <a:rPr lang="en-US" dirty="0"/>
              <a:t>5.26D]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4157438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Listening. Students use comprehension skills to listen attentively to others in formal and informal settings. Students continue to apply earlier standards with greater complexity</a:t>
            </a:r>
            <a:r>
              <a:rPr lang="en-US" dirty="0" smtClean="0"/>
              <a:t>. [</a:t>
            </a:r>
            <a:r>
              <a:rPr lang="en-US" dirty="0"/>
              <a:t>5.27]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68895317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listen to and interpret a speaker's messages (both verbal and nonverbal) and ask questions to clarify the speaker's purpose or perspective.[5.27A]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87500149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restate, and give oral instructions that include multiple action steps.[5.27B]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51904547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both main and supporting ideas in the speaker's message.[5.27C]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3597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effect of a historical event or movement on the theme of a work of literature.[5.3C]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96639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understanding.[5.4]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85056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how poets use sound effects (e.g., alliteration, internal rhyme, onomatopoeia, rhyme scheme) to reinforce meaning in poems.[5.4A]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6635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make inferences and draw conclusions about the structure and elements of drama and provide evidence from text to support their understanding.[5.5]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1483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similarities and differences between an original text and its dramatic adaptation.[5.5A]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67778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understanding.[5.6]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24629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incidents that advance the story or novel, explaining how each incident gives rise to or foreshadows future events.[5.6A]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25864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roles and functions of characters in various plots, including their relationships and conflicts.[5.6B]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28339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aloud grade-level stories with fluency (rate, accuracy, expression, appropriate phrasing) and comprehension</a:t>
            </a:r>
            <a:r>
              <a:rPr lang="en-US" dirty="0" smtClean="0"/>
              <a:t>. [</a:t>
            </a:r>
            <a:r>
              <a:rPr lang="en-US" dirty="0"/>
              <a:t>5.1A]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83599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different forms of third-person points of view in stories.[5.6C]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213361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a:t>
            </a:r>
          </a:p>
          <a:p>
            <a:r>
              <a:rPr lang="en-US" dirty="0" smtClean="0"/>
              <a:t>[5.7</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8735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the literary language and devices used in biographies and autobiographies, including how authors present major events in a person's life.[5.7A]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621625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a:t>
            </a:r>
            <a:r>
              <a:rPr lang="en-US" dirty="0" smtClean="0"/>
              <a:t>. [</a:t>
            </a:r>
            <a:r>
              <a:rPr lang="en-US" dirty="0"/>
              <a:t>5.8]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165328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sensory details, imagery, and figurative language in literary text.[5.8A]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78069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Text / Independent Reading. Students read independently for sustained periods of time and produce evidence of their reading.[5.9]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672007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 independently for a sustained period of time and summarize or paraphrase what the reading was about, maintaining meaning and logical order (e.g., generate a reading log or journal; participate in book talks).[5.9A]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73099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a:t>
            </a:r>
            <a:r>
              <a:rPr lang="en-US" dirty="0" smtClean="0"/>
              <a:t>understanding.[5.10</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878969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conclusions from the information presented by an author and evaluate how well the author's purpose was achieved.[5.10A]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712423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understanding.[5.11]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68855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writing.[5.2]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7457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the main ideas and supporting details in a text in ways that maintain meaning and logical order.[5.11A]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260833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facts in text and verify them through established methods.[5.11B]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26592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how the organizational pattern of a text (e.g., cause-and-effect, compare-and-contrast, sequential order, logical order, classification schemes) influences the relationships among the ideas</a:t>
            </a:r>
            <a:r>
              <a:rPr lang="en-US" dirty="0" smtClean="0"/>
              <a:t>. [</a:t>
            </a:r>
            <a:r>
              <a:rPr lang="en-US" dirty="0"/>
              <a:t>5.11C]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77151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multiple text features and graphics to gain an overview of the contents of text and to locate information.[5.11D]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69242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synthesize and make logical connections between ideas within a text and across two or three texts representing similar or different genres</a:t>
            </a:r>
            <a:r>
              <a:rPr lang="en-US" dirty="0" smtClean="0"/>
              <a:t>. [</a:t>
            </a:r>
            <a:r>
              <a:rPr lang="en-US" dirty="0"/>
              <a:t>5.11E]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988816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analysis.[5.12]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236952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the author's viewpoint or position and explain the basic relationships among ideas (e.g., parallelism, comparison, causality) in the argument.[5.12A]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380756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exaggerated, contradictory, or misleading statements in text.[5.12B]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704270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documents.[5.13]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359102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interpret details from procedural text to complete a task, solve a problem, or perform procedures.[5.13A]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7021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meaning of grade-level academic English words derived from Latin, Greek, or other linguistic roots and affixes.[5.2A]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17132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interpret factual or quantitative information presented in maps, charts, illustrations, graphs, timelines, tables, and diagrams.[5.13B]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797686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continue to apply earlier standards with greater depth in increasingly more </a:t>
            </a:r>
            <a:r>
              <a:rPr lang="en-US" dirty="0" smtClean="0"/>
              <a:t>complex texts.[5.14</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4996096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explain how messages conveyed in various forms of media are presented differently (e.g., documentaries, online information, televised news</a:t>
            </a:r>
            <a:r>
              <a:rPr lang="en-US" dirty="0" smtClean="0"/>
              <a:t>). [</a:t>
            </a:r>
            <a:r>
              <a:rPr lang="en-US" dirty="0"/>
              <a:t>5.14A]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442772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consider the difference in techniques used in media (e.g., commercials, documentaries, news).[5.14B]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7144555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point of view of media presentations.[5.14C]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499019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various digital media venues for levels of formality and informality.[5.14D]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1016988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Literary Texts. Students write literary texts to express their ideas and feelings about real or imagined people, events, and ideas</a:t>
            </a:r>
            <a:r>
              <a:rPr lang="en-US" dirty="0" smtClean="0"/>
              <a:t>. [</a:t>
            </a:r>
            <a:r>
              <a:rPr lang="en-US" dirty="0"/>
              <a:t>5.16]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171361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include[5.16A]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176572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a clearly defined focus, plot, and point of view.[5.16Ai]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928232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a specific, believable setting created through the use of sensory details</a:t>
            </a:r>
            <a:r>
              <a:rPr lang="en-US" dirty="0" smtClean="0"/>
              <a:t>. [</a:t>
            </a:r>
            <a:r>
              <a:rPr lang="en-US" dirty="0"/>
              <a:t>5.16Aii]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616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context (e.g., in-sentence restatement) to determine or clarify the meaning of unfamiliar or multiple meaning words.[5.2B]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750572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dialogue that develops the story.[5.16Aiii]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211896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using[5.16B]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6330384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 poetic techniques (e.g., alliteration, onomatopoeia).[5.16Bi]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5136615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 figurative language (e.g., similes, metaphors).[5.16Bii]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6024705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 graphic elements (e.g., capital letters, line length).[5.16Biii]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5122430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Writing. Students write about their own experiences.[5.17]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6758843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personal narrative that conveys thoughts and feelings about an experience.[5.17A]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3830948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purposes.[5.18]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6871397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multi-paragraph essays to convey information about the topic </a:t>
            </a:r>
            <a:r>
              <a:rPr lang="en-US" dirty="0" smtClean="0"/>
              <a:t>that:[</a:t>
            </a:r>
            <a:r>
              <a:rPr lang="en-US" dirty="0"/>
              <a:t>5.18A]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260389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multi-paragraph essays to convey information about the topic that present effective introductions and concluding paragraphs.[5.18Ai]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93701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produce analogies with known antonyms and synonyms.[5.2C]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291478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create multi-paragraph essays to convey information about the topic that guide and inform the reader's understanding of key ideas and evidence.[5.18Aii]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365833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create multi-paragraph essays to convey information about the topic that include specific facts, details, and examples in an appropriately organized structure.[5.18Aiii]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3367678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create multi-paragraph essays to convey information about the topic that use a variety of sentence structures and transitions to link paragraphs</a:t>
            </a:r>
            <a:r>
              <a:rPr lang="en-US" dirty="0" smtClean="0"/>
              <a:t>. [</a:t>
            </a:r>
            <a:r>
              <a:rPr lang="en-US" dirty="0"/>
              <a:t>5.18Aiv]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810075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formal and informal letters that convey ideas, include important information, demonstrate a sense of closure, and use appropriate conventions (e.g., date, salutation, closing).[5.18B]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3737387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responses to literary or expository texts and provide evidence from the text to demonstrate understanding</a:t>
            </a:r>
            <a:r>
              <a:rPr lang="en-US" dirty="0" smtClean="0"/>
              <a:t>. [</a:t>
            </a:r>
            <a:r>
              <a:rPr lang="en-US" dirty="0"/>
              <a:t>5.18C]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4269912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issues.[5.19]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752811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persuasive essays for appropriate audiences that establish a position and include sound reasoning, detailed and relevant evidence, and consideration of alternatives.[5.19A]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780779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complexity.[5.20]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pic>
        <p:nvPicPr>
          <p:cNvPr id="1025" name="Picture 1" descr="https://eduphoria.birdvilleschools.net/eduphoria_icon_images/docu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eduphoria.birdvilleschools.net/eduphoria_icon_images/docu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61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a:t>
            </a:r>
            <a:r>
              <a:rPr lang="en-US" dirty="0" smtClean="0"/>
              <a:t>speaking.</a:t>
            </a:r>
          </a:p>
          <a:p>
            <a:r>
              <a:rPr lang="en-US" dirty="0" smtClean="0"/>
              <a:t>[</a:t>
            </a:r>
            <a:r>
              <a:rPr lang="en-US" dirty="0"/>
              <a:t>5.20A]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8373893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verbs (irregular verbs and active voice).[5.20Ai]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38656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explain the meaning of common idioms, adages, and other sayings</a:t>
            </a:r>
            <a:r>
              <a:rPr lang="en-US" dirty="0" smtClean="0"/>
              <a:t>. [</a:t>
            </a:r>
            <a:r>
              <a:rPr lang="en-US" dirty="0"/>
              <a:t>5.2D]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223060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collective nouns (e.g., class, public).[5.20Aii]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6613400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adverbs (e.g., frequency: usually, sometimes; intensity: almost, a lot).[5.20Aiv]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43890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prepositions and prepositional phrases to convey location, time, direction, or to provide details.[5.20Av]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751937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a:t>
            </a:r>
            <a:r>
              <a:rPr lang="en-US" dirty="0" smtClean="0"/>
              <a:t>se </a:t>
            </a:r>
            <a:r>
              <a:rPr lang="en-US" dirty="0"/>
              <a:t>and understand the function of the following parts of speech in the context of reading, writing, and </a:t>
            </a:r>
            <a:r>
              <a:rPr lang="en-US" dirty="0" smtClean="0"/>
              <a:t>speaking indefinite </a:t>
            </a:r>
            <a:r>
              <a:rPr lang="en-US" dirty="0"/>
              <a:t>pronouns (e.g., all, both, nothing, anything</a:t>
            </a:r>
            <a:r>
              <a:rPr lang="en-US" dirty="0" smtClean="0"/>
              <a:t>) [5.20Avi]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8826715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subordinating conjunctions (e.g., while, because, although, if</a:t>
            </a:r>
            <a:r>
              <a:rPr lang="en-US" dirty="0" smtClean="0"/>
              <a:t>). [</a:t>
            </a:r>
            <a:r>
              <a:rPr lang="en-US" dirty="0"/>
              <a:t>5.20Avii]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536501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transitional words (e.g., also, therefore).[5.20Aviii]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3224011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complete subject and the complete predicate in a sentence.[5.20B]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1162506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complete simple and compound sentences with correct subject-verb agreement.[5.20C]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2390501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compositions.[5.21]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891948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for[5.21A]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51797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 dictionary, a glossary, or a thesaurus (printed or electronic) to determine the meanings, syllabication, pronunciations, alternate word choices, and parts of speech of words.[5.2E]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50541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abbreviations.[5.21Ai]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9952788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initials and acronyms.[5.21Aii]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586749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including[5.21B]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2121170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commas in compound sentences.[5.21Bi]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5154394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proper mechanics including italics and underlining for titles and emphasis.[5.21C]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7856489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correctly.[5.22]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4320388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rules[5.22A]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0920671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spell words with more advanced orthographic patterns and rules consonant changes (e.g., / t / to / </a:t>
            </a:r>
            <a:r>
              <a:rPr lang="en-US" dirty="0" err="1"/>
              <a:t>sh</a:t>
            </a:r>
            <a:r>
              <a:rPr lang="en-US" dirty="0"/>
              <a:t> / in select, selection; / k / to / </a:t>
            </a:r>
            <a:r>
              <a:rPr lang="en-US" dirty="0" err="1"/>
              <a:t>sh</a:t>
            </a:r>
            <a:r>
              <a:rPr lang="en-US" dirty="0"/>
              <a:t> / in music, musician).[5.22Ai]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5719673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spell words with more advanced orthographic patterns and rules vowel changes (e.g., long to short in crime, criminal; long to schwa in define, definition; short to schwa in legality, legal).[5.22Aii]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40881664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spell words with more advanced orthographic patterns and rules silent and sounded consonants (e.g., haste, hasten; sign, signal; condemn, condemnation</a:t>
            </a:r>
            <a:r>
              <a:rPr lang="en-US" dirty="0" smtClean="0"/>
              <a:t>). [</a:t>
            </a:r>
            <a:r>
              <a:rPr lang="en-US" dirty="0"/>
              <a:t>5.22Aiii]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38039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understanding.[5.3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2628086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a:t>
            </a:r>
            <a:r>
              <a:rPr lang="en-US" dirty="0" smtClean="0"/>
              <a:t>with:[</a:t>
            </a:r>
            <a:r>
              <a:rPr lang="en-US" dirty="0"/>
              <a:t>5.22B]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1399283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Greek Roots (e.g., tele, photo, graph, meter).[5.22Bi]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51647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Latin Roots (e.g., spec, </a:t>
            </a:r>
            <a:r>
              <a:rPr lang="en-US" dirty="0" err="1"/>
              <a:t>scrib</a:t>
            </a:r>
            <a:r>
              <a:rPr lang="en-US" dirty="0"/>
              <a:t>, </a:t>
            </a:r>
            <a:r>
              <a:rPr lang="en-US" dirty="0" err="1"/>
              <a:t>rupt</a:t>
            </a:r>
            <a:r>
              <a:rPr lang="en-US" dirty="0"/>
              <a:t>, port, </a:t>
            </a:r>
            <a:r>
              <a:rPr lang="en-US" dirty="0" err="1"/>
              <a:t>ject</a:t>
            </a:r>
            <a:r>
              <a:rPr lang="en-US" dirty="0"/>
              <a:t>, </a:t>
            </a:r>
            <a:r>
              <a:rPr lang="en-US" dirty="0" err="1"/>
              <a:t>dict</a:t>
            </a:r>
            <a:r>
              <a:rPr lang="en-US" dirty="0"/>
              <a:t>).[5.22Bii]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7840521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Greek suffixes (e.g., -ology, -phobia, -ism, -</a:t>
            </a:r>
            <a:r>
              <a:rPr lang="en-US" dirty="0" err="1"/>
              <a:t>ist</a:t>
            </a:r>
            <a:r>
              <a:rPr lang="en-US" dirty="0"/>
              <a:t>).[5.22Biii]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53286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Latin derived suffixes (e.g., -able, -</a:t>
            </a:r>
            <a:r>
              <a:rPr lang="en-US" dirty="0" err="1"/>
              <a:t>ible</a:t>
            </a:r>
            <a:r>
              <a:rPr lang="en-US" dirty="0"/>
              <a:t>; -</a:t>
            </a:r>
            <a:r>
              <a:rPr lang="en-US" dirty="0" err="1"/>
              <a:t>ance</a:t>
            </a:r>
            <a:r>
              <a:rPr lang="en-US" dirty="0"/>
              <a:t>, -</a:t>
            </a:r>
            <a:r>
              <a:rPr lang="en-US" dirty="0" err="1"/>
              <a:t>ence</a:t>
            </a:r>
            <a:r>
              <a:rPr lang="en-US" dirty="0"/>
              <a:t>).[5.22Biv]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8508134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commonly confused terms (e.g., its, it's; affect, effect</a:t>
            </a:r>
            <a:r>
              <a:rPr lang="en-US" dirty="0" smtClean="0"/>
              <a:t>). [</a:t>
            </a:r>
            <a:r>
              <a:rPr lang="en-US" dirty="0"/>
              <a:t>5.22C]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8263608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spelling patterns and rules and print and electronic resources to determine and check correct spellings</a:t>
            </a:r>
            <a:r>
              <a:rPr lang="en-US" dirty="0" smtClean="0"/>
              <a:t>. [</a:t>
            </a:r>
            <a:r>
              <a:rPr lang="en-US" dirty="0"/>
              <a:t>5.22D]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286348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how to use the spell-check function in word processing while understanding its limitations</a:t>
            </a:r>
            <a:r>
              <a:rPr lang="en-US" dirty="0" smtClean="0"/>
              <a:t>. [</a:t>
            </a:r>
            <a:r>
              <a:rPr lang="en-US" dirty="0"/>
              <a:t>5.22E]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8774237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them.[5.23]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284329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brainstorm, consult with others, decide upon a topic, and formulate open-ended questions to address the major research topic.[5.23A]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288123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3296</Words>
  <Application>Microsoft Office PowerPoint</Application>
  <PresentationFormat>On-screen Show (4:3)</PresentationFormat>
  <Paragraphs>357</Paragraphs>
  <Slides>118</Slides>
  <Notes>1</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14</cp:revision>
  <dcterms:created xsi:type="dcterms:W3CDTF">2014-10-20T16:17:28Z</dcterms:created>
  <dcterms:modified xsi:type="dcterms:W3CDTF">2014-11-04T17:44:29Z</dcterms:modified>
</cp:coreProperties>
</file>